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3545F0A-082E-4EA0-8FA4-9AF1E5557FDB}">
  <a:tblStyle styleId="{63545F0A-082E-4EA0-8FA4-9AF1E5557FD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55d7f79f4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55d7f79f4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455d7f79f4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5d7f79f4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55d7f79f4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455d7f79f4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a40b8c5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a40b8c5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45a40b8c5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a40b8c5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a40b8c5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45a40b8c5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5a40b8c5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5a40b8c5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45a40b8c55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a40b8c5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a40b8c5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45a40b8c55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55d7f79f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55d7f79f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455d7f79f4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78db4ee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578db4ee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4578db4ee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5a0264f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5a0264f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45a0264f6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596ccfc9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596ccfc9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4596ccfc9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59946e0e6_2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59946e0e6_2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459946e0e6_2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55d7f79f4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55d7f79f4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455d7f79f4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59946e0e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59946e0e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this slide is irrelevant and can be saved for questions</a:t>
            </a:r>
            <a:endParaRPr/>
          </a:p>
        </p:txBody>
      </p:sp>
      <p:sp>
        <p:nvSpPr>
          <p:cNvPr id="297" name="Google Shape;297;g459946e0e6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9946e0e6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59946e0e6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459946e0e6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7e2e7e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7e2e7e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467e2e7e8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J=−1N(∑i=1Nyi⋅log(y^i))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5d7f79f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5d7f79f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455d7f79f4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5d7f79f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55d7f79f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455d7f79f4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55d7f79f4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55d7f79f4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455d7f79f4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7e2e7e8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7e2e7e8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← Neural Networks</a:t>
            </a:r>
            <a:endParaRPr/>
          </a:p>
        </p:txBody>
      </p:sp>
      <p:sp>
        <p:nvSpPr>
          <p:cNvPr id="141" name="Google Shape;141;g467e2e7e8d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5a40b8c5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5a40b8c5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 know you’re wondering how and what’s behind all of this?</a:t>
            </a:r>
            <a:endParaRPr/>
          </a:p>
        </p:txBody>
      </p:sp>
      <p:sp>
        <p:nvSpPr>
          <p:cNvPr id="150" name="Google Shape;150;g45a40b8c5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55d7f79f4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55d7f79f4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455d7f79f4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jpg"/><Relationship Id="rId4" Type="http://schemas.openxmlformats.org/officeDocument/2006/relationships/image" Target="../media/image5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hyperlink" Target="https://arxiv.org/pdf/1805.11604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gif"/><Relationship Id="rId4" Type="http://schemas.openxmlformats.org/officeDocument/2006/relationships/image" Target="../media/image7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5.png"/><Relationship Id="rId6" Type="http://schemas.openxmlformats.org/officeDocument/2006/relationships/image" Target="../media/image2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gif"/><Relationship Id="rId4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7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5.png"/><Relationship Id="rId6" Type="http://schemas.openxmlformats.org/officeDocument/2006/relationships/image" Target="../media/image2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newspaper terrorism"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75" y="5575"/>
            <a:ext cx="12308150" cy="6962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F3F3F3"/>
                </a:solidFill>
              </a:rPr>
              <a:t>Context</a:t>
            </a:r>
            <a:endParaRPr sz="8400">
              <a:solidFill>
                <a:srgbClr val="F3F3F3"/>
              </a:solidFill>
            </a:endParaRPr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3F3F3"/>
                </a:solidFill>
              </a:rPr>
              <a:t>Story behind the Robot</a:t>
            </a:r>
            <a:endParaRPr b="1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3573" l="0" r="0" t="14660"/>
          <a:stretch/>
        </p:blipFill>
        <p:spPr>
          <a:xfrm>
            <a:off x="0" y="-304800"/>
            <a:ext cx="12192000" cy="74769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F3F3F3"/>
                </a:solidFill>
              </a:rPr>
              <a:t>Hardware</a:t>
            </a:r>
            <a:endParaRPr sz="8400">
              <a:solidFill>
                <a:srgbClr val="F3F3F3"/>
              </a:solidFill>
            </a:endParaRPr>
          </a:p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</a:rPr>
              <a:t>Closer look at the car and arm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Hardware: Design</a:t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838200" y="17608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Two parts: Car and Arm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Car team + Arm team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6x Dynamixel Robot Servo, AX-12A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Solidworks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3263" y="3668825"/>
            <a:ext cx="2849525" cy="28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9138" y="533650"/>
            <a:ext cx="3017800" cy="30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Hardware: Production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Aluminium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Methods: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Bending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Drilling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Milling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Cutting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Sawing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176" y="814400"/>
            <a:ext cx="3321405" cy="249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950" y="3720950"/>
            <a:ext cx="5421849" cy="27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Hardware: Testing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Difficulties: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Robot tipping over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Wheels not enough friction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Not enough torque to cut the wire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450" y="3989900"/>
            <a:ext cx="3520298" cy="264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550" y="1286688"/>
            <a:ext cx="3213476" cy="428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Hardware: Redesign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Solutions: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Adding more support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Changing orientation arm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/>
              <a:t>Change wire material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750" y="1873301"/>
            <a:ext cx="6226674" cy="31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20257" l="0" r="0" t="6158"/>
          <a:stretch/>
        </p:blipFill>
        <p:spPr>
          <a:xfrm>
            <a:off x="-152400" y="0"/>
            <a:ext cx="124264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>
            <p:ph type="ctrTitle"/>
          </p:nvPr>
        </p:nvSpPr>
        <p:spPr>
          <a:xfrm>
            <a:off x="1524000" y="106941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EFEFEF"/>
                </a:solidFill>
              </a:rPr>
              <a:t>Software</a:t>
            </a:r>
            <a:endParaRPr sz="8400">
              <a:solidFill>
                <a:srgbClr val="EFEFEF"/>
              </a:solidFill>
            </a:endParaRPr>
          </a:p>
        </p:txBody>
      </p:sp>
      <p:sp>
        <p:nvSpPr>
          <p:cNvPr id="218" name="Google Shape;218;p27"/>
          <p:cNvSpPr txBox="1"/>
          <p:nvPr>
            <p:ph idx="1" type="subTitle"/>
          </p:nvPr>
        </p:nvSpPr>
        <p:spPr>
          <a:xfrm>
            <a:off x="1524000" y="354908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EFEF"/>
                </a:solidFill>
              </a:rPr>
              <a:t>Controlling the robot: </a:t>
            </a:r>
            <a:r>
              <a:rPr lang="en-US">
                <a:solidFill>
                  <a:srgbClr val="EFEFEF"/>
                </a:solidFill>
              </a:rPr>
              <a:t>Computer Vision with inverse kinematics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/>
        </p:nvSpPr>
        <p:spPr>
          <a:xfrm>
            <a:off x="2375925" y="323025"/>
            <a:ext cx="79608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never use						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350" y="717700"/>
            <a:ext cx="2237202" cy="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496975" y="1684725"/>
            <a:ext cx="11430000" cy="48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ollaborative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-	small inhouse project 	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2.	Not realtime.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	-	Threads instead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3.	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i="1" lang="en-US" sz="2800" strike="sngStrike"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i="1"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xiaomi handphone mi max 2" id="231" name="Google Shape;2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57" y="2242540"/>
            <a:ext cx="1207271" cy="1659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/>
        </p:nvSpPr>
        <p:spPr>
          <a:xfrm>
            <a:off x="1668398" y="2847349"/>
            <a:ext cx="1610436" cy="450377"/>
          </a:xfrm>
          <a:prstGeom prst="rightArrow">
            <a:avLst>
              <a:gd fmla="val 50000" name="adj1"/>
              <a:gd fmla="val 131818" name="adj2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4685732" y="214094"/>
            <a:ext cx="2820535" cy="1659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wifi router" id="234" name="Google Shape;23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610" y="186385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>
            <a:off x="5813845" y="2847350"/>
            <a:ext cx="1610436" cy="450377"/>
          </a:xfrm>
          <a:prstGeom prst="rightArrow">
            <a:avLst>
              <a:gd fmla="val 50000" name="adj1"/>
              <a:gd fmla="val 131818" name="adj2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236" name="Google Shape;23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4281" y="2242540"/>
            <a:ext cx="2605573" cy="185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10385946" y="3054481"/>
            <a:ext cx="887105" cy="2381250"/>
          </a:xfrm>
          <a:prstGeom prst="curvedLeftArrow">
            <a:avLst>
              <a:gd fmla="val 25000" name="adj1"/>
              <a:gd fmla="val 50000" name="adj2"/>
              <a:gd fmla="val 54231" name="adj3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python" id="238" name="Google Shape;23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4353" y="4352661"/>
            <a:ext cx="1769428" cy="17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/>
          <p:nvPr/>
        </p:nvSpPr>
        <p:spPr>
          <a:xfrm rot="10800000">
            <a:off x="6321752" y="5066653"/>
            <a:ext cx="1610436" cy="450377"/>
          </a:xfrm>
          <a:prstGeom prst="rightArrow">
            <a:avLst>
              <a:gd fmla="val 50000" name="adj1"/>
              <a:gd fmla="val 131818" name="adj2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dynamixel ax-12 types of robot" id="240" name="Google Shape;24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5119" y="4352661"/>
            <a:ext cx="2085550" cy="20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13" y="1988385"/>
            <a:ext cx="11084175" cy="367193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3841958" y="165725"/>
            <a:ext cx="45081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Servoing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3799150" y="1828500"/>
            <a:ext cx="4724400" cy="304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CNN?</a:t>
            </a:r>
            <a:endParaRPr sz="8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omb defuser foto hd"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762" y="-34850"/>
            <a:ext cx="12433074" cy="699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ot allowed circle cross png"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150" y="3748450"/>
            <a:ext cx="2869524" cy="28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2032075" y="2556400"/>
            <a:ext cx="8403900" cy="221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Convolution neural Network</a:t>
            </a:r>
            <a:endParaRPr sz="4800"/>
          </a:p>
        </p:txBody>
      </p:sp>
      <p:sp>
        <p:nvSpPr>
          <p:cNvPr id="260" name="Google Shape;260;p32"/>
          <p:cNvSpPr txBox="1"/>
          <p:nvPr>
            <p:ph idx="4294967295" type="subTitle"/>
          </p:nvPr>
        </p:nvSpPr>
        <p:spPr>
          <a:xfrm>
            <a:off x="3781050" y="3847001"/>
            <a:ext cx="4629900" cy="92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vs traditional image detection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 txBox="1"/>
          <p:nvPr>
            <p:ph idx="4294967295" type="subTitle"/>
          </p:nvPr>
        </p:nvSpPr>
        <p:spPr>
          <a:xfrm>
            <a:off x="887150" y="1414825"/>
            <a:ext cx="2725500" cy="79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hand craft</a:t>
            </a:r>
            <a:endParaRPr/>
          </a:p>
        </p:txBody>
      </p:sp>
      <p:sp>
        <p:nvSpPr>
          <p:cNvPr id="262" name="Google Shape;262;p32"/>
          <p:cNvSpPr txBox="1"/>
          <p:nvPr>
            <p:ph idx="4294967295" type="subTitle"/>
          </p:nvPr>
        </p:nvSpPr>
        <p:spPr>
          <a:xfrm>
            <a:off x="7407675" y="1285525"/>
            <a:ext cx="4241700" cy="92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End to end learning</a:t>
            </a: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1017575" y="704875"/>
            <a:ext cx="2250300" cy="2219700"/>
          </a:xfrm>
          <a:prstGeom prst="mathMultiply">
            <a:avLst>
              <a:gd fmla="val 2191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nsorFlowLogo.svg" id="268" name="Google Shape;2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059" y="1635649"/>
            <a:ext cx="4311881" cy="35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Only Look Once (YOLO)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1.bp.blogspot.com/-J6ODegA1Sps/WRIvWe9YNhI/AAAAAAAACF8/XyLqkEjGC8QTxtVZ-HLjWwxbpr5IMWtMwCLcB/s640/YOLO.png" id="274" name="Google Shape;2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676" y="1438204"/>
            <a:ext cx="8848647" cy="5419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7677975" y="5660325"/>
            <a:ext cx="4373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Joseph Redmon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https://arxiv.org/pdf/1506.02640.pdf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/>
          </a:p>
        </p:txBody>
      </p:sp>
      <p:graphicFrame>
        <p:nvGraphicFramePr>
          <p:cNvPr id="281" name="Google Shape;281;p35"/>
          <p:cNvGraphicFramePr/>
          <p:nvPr/>
        </p:nvGraphicFramePr>
        <p:xfrm>
          <a:off x="650624" y="12773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{63545F0A-082E-4EA0-8FA4-9AF1E5557FDB}</a:tableStyleId>
              </a:tblPr>
              <a:tblGrid>
                <a:gridCol w="1693975"/>
                <a:gridCol w="4642350"/>
                <a:gridCol w="4554425"/>
              </a:tblGrid>
              <a:tr h="582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Computer Vision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Inverse Kinematics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  <a:tr h="104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Feed Forward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Convolution Neural Network (CNN)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Homogenous matrix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</a:tr>
              <a:tr h="104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Loss function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Mean Square Error (MSE)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Sigmoid Cross Entropy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Sum Square Error (SSE)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</a:tr>
              <a:tr h="124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Optimizer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Adam Optimizer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(1</a:t>
                      </a:r>
                      <a:r>
                        <a:rPr baseline="30000" lang="en-US" sz="2400" u="none" cap="none" strike="noStrike"/>
                        <a:t>st</a:t>
                      </a:r>
                      <a:r>
                        <a:rPr lang="en-US" sz="2400" u="none" cap="none" strike="noStrike"/>
                        <a:t> order derivative &amp; momentum)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Newton Method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(2</a:t>
                      </a:r>
                      <a:r>
                        <a:rPr baseline="30000" lang="en-US" sz="2400" u="none" cap="none" strike="noStrike"/>
                        <a:t>nd</a:t>
                      </a:r>
                      <a:r>
                        <a:rPr lang="en-US" sz="2400" u="none" cap="none" strike="noStrike"/>
                        <a:t> order derivative) 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82" name="Google Shape;282;p35"/>
          <p:cNvSpPr txBox="1"/>
          <p:nvPr/>
        </p:nvSpPr>
        <p:spPr>
          <a:xfrm>
            <a:off x="4601067" y="5341318"/>
            <a:ext cx="2496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what is AI?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635450" y="5989200"/>
            <a:ext cx="8442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such thing as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 intelligence: Notes on the myth of AI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https://ericplatt.com/there-is-no-such-thing-as-artificial-intelligence/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/>
          </a:blip>
          <a:srcRect b="16732" l="0" r="0" t="2197"/>
          <a:stretch/>
        </p:blipFill>
        <p:spPr>
          <a:xfrm>
            <a:off x="0" y="-46700"/>
            <a:ext cx="12192000" cy="741262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>
            <p:ph type="ctrTitle"/>
          </p:nvPr>
        </p:nvSpPr>
        <p:spPr>
          <a:xfrm>
            <a:off x="1313500" y="680019"/>
            <a:ext cx="9144000" cy="1229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EFEFEF"/>
                </a:solidFill>
              </a:rPr>
              <a:t>Conclusion</a:t>
            </a:r>
            <a:endParaRPr sz="8400">
              <a:solidFill>
                <a:srgbClr val="EFEFEF"/>
              </a:solidFill>
            </a:endParaRPr>
          </a:p>
        </p:txBody>
      </p:sp>
      <p:sp>
        <p:nvSpPr>
          <p:cNvPr id="291" name="Google Shape;291;p36"/>
          <p:cNvSpPr txBox="1"/>
          <p:nvPr>
            <p:ph type="ctrTitle"/>
          </p:nvPr>
        </p:nvSpPr>
        <p:spPr>
          <a:xfrm rot="1948411">
            <a:off x="6121184" y="1676381"/>
            <a:ext cx="568252" cy="768223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7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!</a:t>
            </a:r>
            <a:endParaRPr sz="4800">
              <a:solidFill>
                <a:srgbClr val="EFEFEF"/>
              </a:solidFill>
            </a:endParaRPr>
          </a:p>
        </p:txBody>
      </p:sp>
      <p:sp>
        <p:nvSpPr>
          <p:cNvPr id="292" name="Google Shape;292;p36"/>
          <p:cNvSpPr txBox="1"/>
          <p:nvPr>
            <p:ph type="ctrTitle"/>
          </p:nvPr>
        </p:nvSpPr>
        <p:spPr>
          <a:xfrm rot="2697433">
            <a:off x="6338665" y="1742864"/>
            <a:ext cx="568090" cy="768342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7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!</a:t>
            </a:r>
            <a:endParaRPr sz="4800">
              <a:solidFill>
                <a:srgbClr val="EFEFEF"/>
              </a:solidFill>
            </a:endParaRPr>
          </a:p>
        </p:txBody>
      </p:sp>
      <p:sp>
        <p:nvSpPr>
          <p:cNvPr id="293" name="Google Shape;293;p36"/>
          <p:cNvSpPr txBox="1"/>
          <p:nvPr>
            <p:ph type="ctrTitle"/>
          </p:nvPr>
        </p:nvSpPr>
        <p:spPr>
          <a:xfrm rot="2697433">
            <a:off x="6424550" y="1895258"/>
            <a:ext cx="568090" cy="768342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7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!</a:t>
            </a:r>
            <a:endParaRPr sz="4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ctrTitle"/>
          </p:nvPr>
        </p:nvSpPr>
        <p:spPr>
          <a:xfrm>
            <a:off x="1620725" y="2751430"/>
            <a:ext cx="9144000" cy="787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Modular</a:t>
            </a:r>
            <a:r>
              <a:rPr lang="en-US" sz="4900"/>
              <a:t> Design</a:t>
            </a:r>
            <a:endParaRPr sz="4900"/>
          </a:p>
        </p:txBody>
      </p:sp>
      <p:pic>
        <p:nvPicPr>
          <p:cNvPr descr="Image result for Gun symbol png"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9020" y="355347"/>
            <a:ext cx="1239318" cy="123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aiter png symbol"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00" y="355350"/>
            <a:ext cx="1153500" cy="115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 extinguisher symbol png" id="302" name="Google Shape;3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600" y="5176675"/>
            <a:ext cx="647125" cy="93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actory symbol png" id="303" name="Google Shape;30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29987" y="5106033"/>
            <a:ext cx="1157399" cy="107794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/>
          <p:nvPr/>
        </p:nvSpPr>
        <p:spPr>
          <a:xfrm rot="-2618759">
            <a:off x="9127129" y="1877158"/>
            <a:ext cx="933642" cy="1596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 rot="3009235">
            <a:off x="9106571" y="4312431"/>
            <a:ext cx="869012" cy="1594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/>
          <p:nvPr/>
        </p:nvSpPr>
        <p:spPr>
          <a:xfrm rot="-8054856">
            <a:off x="1953830" y="1969638"/>
            <a:ext cx="1211591" cy="1593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/>
          <p:nvPr/>
        </p:nvSpPr>
        <p:spPr>
          <a:xfrm rot="8076720">
            <a:off x="1953726" y="4205361"/>
            <a:ext cx="1221696" cy="1594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Writing"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800" y="-770550"/>
            <a:ext cx="12300800" cy="819483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type="ctrTitle"/>
          </p:nvPr>
        </p:nvSpPr>
        <p:spPr>
          <a:xfrm>
            <a:off x="1313500" y="680019"/>
            <a:ext cx="9144000" cy="1229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EFEFEF"/>
                </a:solidFill>
              </a:rPr>
              <a:t>Appendix</a:t>
            </a:r>
            <a:endParaRPr sz="8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Neuron &amp; Perceptron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dn-images-1.medium.com/max/1600/1*n6sJ4yZQzwKL9wnF5wnVNg.png" id="320" name="Google Shape;3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102149"/>
            <a:ext cx="5688231" cy="3008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ebastianraschka.com/images/blog/2015/singlelayer_neural_networks_files/perceptron_neuron.png" id="321" name="Google Shape;32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69" y="2102148"/>
            <a:ext cx="5668429" cy="30085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9"/>
          <p:cNvCxnSpPr>
            <a:stCxn id="323" idx="0"/>
          </p:cNvCxnSpPr>
          <p:nvPr/>
        </p:nvCxnSpPr>
        <p:spPr>
          <a:xfrm>
            <a:off x="6096000" y="1825625"/>
            <a:ext cx="0" cy="381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Neural  Network (CNN)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oreilly.com/library/view/deep-learning/9781491924570/assets/dpln_0411.png" id="329" name="Google Shape;329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418" y="2216073"/>
            <a:ext cx="9529164" cy="2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nvolution machine learning gif" id="334" name="Google Shape;334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7276" y="173771"/>
            <a:ext cx="7857448" cy="6510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947150" y="6374575"/>
            <a:ext cx="10842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</a:rPr>
              <a:t>http://www.the-monitor.org/en-gb/reports/2017/landmine-monitor-2017/casualties.aspx, https://en.wikipedia.org/wiki/List_of_terrorist_incidents</a:t>
            </a:r>
            <a:endParaRPr sz="1200">
              <a:solidFill>
                <a:srgbClr val="999999"/>
              </a:solidFill>
            </a:endParaRPr>
          </a:p>
        </p:txBody>
      </p:sp>
      <p:pic>
        <p:nvPicPr>
          <p:cNvPr descr="Image result for Landmine accidents per year"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225" y="1470763"/>
            <a:ext cx="8327175" cy="39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 rot="-2993788">
            <a:off x="8298275" y="3581923"/>
            <a:ext cx="1839108" cy="1596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rot="-2993788">
            <a:off x="8214521" y="2542809"/>
            <a:ext cx="1839108" cy="1596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epthwise separable convolution" id="339" name="Google Shape;339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200" y="332125"/>
            <a:ext cx="9645600" cy="54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/>
        </p:nvSpPr>
        <p:spPr>
          <a:xfrm>
            <a:off x="3638400" y="5759725"/>
            <a:ext cx="72804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 CNN Accelerator on FPGA Using Depthwise Separable Convolution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https://arxiv.org/pdf/1809.01536.pdf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max pooling" id="346" name="Google Shape;34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707" y="1690688"/>
            <a:ext cx="5768585" cy="491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block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dense net" id="352" name="Google Shape;3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428" y="1690688"/>
            <a:ext cx="977714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/>
        </p:nvSpPr>
        <p:spPr>
          <a:xfrm>
            <a:off x="670900" y="5585775"/>
            <a:ext cx="5143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Densely Connected Convolutional Networks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https://arxiv.org/pdf/1608.06993.pdf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Nonlinearity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elu" id="359" name="Google Shape;359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582" y="1694100"/>
            <a:ext cx="865937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atch normalization" id="364" name="Google Shape;364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0610" y="718466"/>
            <a:ext cx="871077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6"/>
          <p:cNvSpPr txBox="1"/>
          <p:nvPr/>
        </p:nvSpPr>
        <p:spPr>
          <a:xfrm>
            <a:off x="1740610" y="5069804"/>
            <a:ext cx="766507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Internal covariance shift between layers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BN makes the landscape of the corresponding optimization problem be significantly more smooth.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https://arxiv.org/pdf/1805.11604.pdf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dn-images-1.medium.com/max/1000/1*20m_U-H6EIcxlN2k07Z7oQ.png" id="371" name="Google Shape;371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1721395"/>
            <a:ext cx="41910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ar regression" id="372" name="Google Shape;37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18733"/>
            <a:ext cx="5655318" cy="444213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7"/>
          <p:cNvSpPr txBox="1"/>
          <p:nvPr/>
        </p:nvSpPr>
        <p:spPr>
          <a:xfrm>
            <a:off x="7532428" y="4039798"/>
            <a:ext cx="382137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to compute the variable: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logistic regression simplified" id="379" name="Google Shape;37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667" y="1690688"/>
            <a:ext cx="8210409" cy="457629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8431794" y="2702754"/>
            <a:ext cx="3447197" cy="2010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to compute the variable: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the bounding box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of the Object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Cross-Entropy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Entropy is a measure of disorder.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Its is to quantify the difference between two probability distributions</a:t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1018" y="4001294"/>
            <a:ext cx="4689964" cy="127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/>
        </p:nvSpPr>
        <p:spPr>
          <a:xfrm>
            <a:off x="1515725" y="5759700"/>
            <a:ext cx="9939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cross entropy method for classification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http://citeseerx.ist.psu.edu/viewdoc/download?doi=10.1.1.324.4845&amp;rep=rep1&amp;type=pdf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vs logistic regression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linear vs logistic regression" id="395" name="Google Shape;395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450" y="1690688"/>
            <a:ext cx="9893202" cy="369097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 txBox="1"/>
          <p:nvPr/>
        </p:nvSpPr>
        <p:spPr>
          <a:xfrm>
            <a:off x="1844566" y="5543837"/>
            <a:ext cx="392561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 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 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outliers.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(not robust)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6716323" y="5543836"/>
            <a:ext cx="39256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Outcome Variables. 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task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descent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dn-images-1.medium.com/max/1600/0*rBQI7uBhBKE8KT-X.png" id="403" name="Google Shape;403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2251" y="2141537"/>
            <a:ext cx="803015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1"/>
          <p:cNvSpPr txBox="1"/>
          <p:nvPr/>
        </p:nvSpPr>
        <p:spPr>
          <a:xfrm>
            <a:off x="1553028" y="3429000"/>
            <a:ext cx="18089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1st order derivative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524000" y="361498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Gesture Controlled Bomb Defuser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26 - 10 - 2018</a:t>
            </a:r>
            <a:endParaRPr/>
          </a:p>
        </p:txBody>
      </p:sp>
      <p:sp>
        <p:nvSpPr>
          <p:cNvPr id="113" name="Google Shape;113;p16"/>
          <p:cNvSpPr txBox="1"/>
          <p:nvPr>
            <p:ph type="ctrTitle"/>
          </p:nvPr>
        </p:nvSpPr>
        <p:spPr>
          <a:xfrm>
            <a:off x="1524000" y="2352545"/>
            <a:ext cx="9144000" cy="1309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Bombie</a:t>
            </a:r>
            <a:endParaRPr sz="9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3d loss function gradient descent" id="410" name="Google Shape;410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690688"/>
            <a:ext cx="5884837" cy="4556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ruder.io/content/images/2016/09/contours_evaluation_optimizers.gif" id="411" name="Google Shape;41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22" y="1690688"/>
            <a:ext cx="5620478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optimizer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3"/>
          <p:cNvSpPr txBox="1"/>
          <p:nvPr>
            <p:ph idx="1" type="body"/>
          </p:nvPr>
        </p:nvSpPr>
        <p:spPr>
          <a:xfrm>
            <a:off x="838200" y="1294903"/>
            <a:ext cx="10515600" cy="2881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Adaptive Gradient Algorithm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(AdaGrad)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 Mean Square Propagation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(RMSProp) 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3"/>
          <p:cNvSpPr/>
          <p:nvPr/>
        </p:nvSpPr>
        <p:spPr>
          <a:xfrm>
            <a:off x="5682018" y="2336008"/>
            <a:ext cx="900752" cy="982639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3"/>
          <p:cNvSpPr txBox="1"/>
          <p:nvPr/>
        </p:nvSpPr>
        <p:spPr>
          <a:xfrm>
            <a:off x="668738" y="3998086"/>
            <a:ext cx="8516203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Straightforward to implement.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Computationally efficient.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Little memory requirements.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Invariant to diagonal rescale of the gradients.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Well suited for problems that are large in terms of data and/or parameters.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Appropriate for non-stationary objectives.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Appropriate for problems with very noisy/or sparse gradients.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Hyper-parameters have intuitive interpretation and typically require little tuning.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6758650" y="4176225"/>
            <a:ext cx="487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Adam: A Method for Stochastic Optimization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https://arxiv.org/pdf/1412.6980.pdf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 Propagation</a:t>
            </a:r>
            <a:endParaRPr/>
          </a:p>
        </p:txBody>
      </p:sp>
      <p:pic>
        <p:nvPicPr>
          <p:cNvPr descr="https://cdn-images-1.medium.com/max/1600/1*FceBJSJ7j8jHjb4TmLV0Ew.png" id="426" name="Google Shape;42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241" y="1825625"/>
            <a:ext cx="829627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extraction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heat map of convolution neural netowrk" id="433" name="Google Shape;43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529" y="1825625"/>
            <a:ext cx="10317252" cy="452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Non-Maximum Suppression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iou non max suppression" id="439" name="Google Shape;43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543" y="1950733"/>
            <a:ext cx="10852913" cy="372537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6"/>
          <p:cNvSpPr txBox="1"/>
          <p:nvPr/>
        </p:nvSpPr>
        <p:spPr>
          <a:xfrm>
            <a:off x="3148550" y="5783725"/>
            <a:ext cx="8373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To Filter Object Detections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http://www.nowozin.net/sebastian/papers/prokudin2017objectdetections.pdf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Intersection over Union</a:t>
            </a:r>
            <a:endParaRPr/>
          </a:p>
        </p:txBody>
      </p:sp>
      <p:pic>
        <p:nvPicPr>
          <p:cNvPr descr="Image result for iou computer vision" id="446" name="Google Shape;446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3214" y="1999714"/>
            <a:ext cx="8185571" cy="378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4x4 homogeneous matrix for rotation" id="451" name="Google Shape;45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221" y="1825625"/>
            <a:ext cx="3456295" cy="406622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Kinematics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Define variable for homogeneous matrix</a:t>
            </a:r>
            <a:endParaRPr/>
          </a:p>
        </p:txBody>
      </p:sp>
      <p:sp>
        <p:nvSpPr>
          <p:cNvPr id="454" name="Google Shape;454;p58"/>
          <p:cNvSpPr txBox="1"/>
          <p:nvPr/>
        </p:nvSpPr>
        <p:spPr>
          <a:xfrm>
            <a:off x="8921368" y="5873141"/>
            <a:ext cx="9365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2531" y="3085317"/>
            <a:ext cx="2725003" cy="168094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8"/>
          <p:cNvSpPr txBox="1"/>
          <p:nvPr/>
        </p:nvSpPr>
        <p:spPr>
          <a:xfrm>
            <a:off x="3445822" y="4901195"/>
            <a:ext cx="9365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Kinematics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Set the axis of rotation and translation</a:t>
            </a:r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3142343" y="4689945"/>
            <a:ext cx="68652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[‘z’,[1,0,0], ‘y’,[0,0,3], ‘x’,[0,2,0]]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59"/>
          <p:cNvCxnSpPr/>
          <p:nvPr/>
        </p:nvCxnSpPr>
        <p:spPr>
          <a:xfrm rot="10800000">
            <a:off x="2336800" y="4571081"/>
            <a:ext cx="1030515" cy="21354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5" name="Google Shape;465;p59"/>
          <p:cNvSpPr txBox="1"/>
          <p:nvPr/>
        </p:nvSpPr>
        <p:spPr>
          <a:xfrm>
            <a:off x="181429" y="4170971"/>
            <a:ext cx="24311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Rotation about z axis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59"/>
          <p:cNvCxnSpPr/>
          <p:nvPr/>
        </p:nvCxnSpPr>
        <p:spPr>
          <a:xfrm rot="10800000">
            <a:off x="3823606" y="2889201"/>
            <a:ext cx="1299938" cy="180074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7" name="Google Shape;467;p59"/>
          <p:cNvCxnSpPr/>
          <p:nvPr/>
        </p:nvCxnSpPr>
        <p:spPr>
          <a:xfrm flipH="1" rot="10800000">
            <a:off x="6600371" y="3948022"/>
            <a:ext cx="714829" cy="79771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8" name="Google Shape;468;p59"/>
          <p:cNvSpPr txBox="1"/>
          <p:nvPr/>
        </p:nvSpPr>
        <p:spPr>
          <a:xfrm>
            <a:off x="4568371" y="5332029"/>
            <a:ext cx="243114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joints with 3 links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9"/>
          <p:cNvSpPr txBox="1"/>
          <p:nvPr/>
        </p:nvSpPr>
        <p:spPr>
          <a:xfrm>
            <a:off x="2202543" y="2489091"/>
            <a:ext cx="24311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Rotation about y axis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6879772" y="3429048"/>
            <a:ext cx="24311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Rotation about x axis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59"/>
          <p:cNvCxnSpPr/>
          <p:nvPr/>
        </p:nvCxnSpPr>
        <p:spPr>
          <a:xfrm rot="10800000">
            <a:off x="3418114" y="4001294"/>
            <a:ext cx="810985" cy="7158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2" name="Google Shape;472;p59"/>
          <p:cNvSpPr txBox="1"/>
          <p:nvPr/>
        </p:nvSpPr>
        <p:spPr>
          <a:xfrm>
            <a:off x="1861459" y="3388493"/>
            <a:ext cx="17616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 along x axis by 1m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5073649" y="3034550"/>
            <a:ext cx="17616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 along z axis by 3m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59"/>
          <p:cNvCxnSpPr/>
          <p:nvPr/>
        </p:nvCxnSpPr>
        <p:spPr>
          <a:xfrm rot="10800000">
            <a:off x="5905498" y="3861374"/>
            <a:ext cx="0" cy="79928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5" name="Google Shape;475;p59"/>
          <p:cNvCxnSpPr/>
          <p:nvPr/>
        </p:nvCxnSpPr>
        <p:spPr>
          <a:xfrm flipH="1" rot="10800000">
            <a:off x="7492089" y="4555008"/>
            <a:ext cx="1299938" cy="21487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6" name="Google Shape;476;p59"/>
          <p:cNvSpPr txBox="1"/>
          <p:nvPr/>
        </p:nvSpPr>
        <p:spPr>
          <a:xfrm>
            <a:off x="8902700" y="4163866"/>
            <a:ext cx="17616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 along y axis by 2m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Kinematics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Define the angle of rotation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4x4 matrix for translation" id="483" name="Google Shape;4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366" y="2667942"/>
            <a:ext cx="9529267" cy="26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/>
        </p:nvSpPr>
        <p:spPr>
          <a:xfrm>
            <a:off x="4205652" y="5715297"/>
            <a:ext cx="37806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for θ is 0 (at origin)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Kinematics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the coordinates at the end effector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412" y="2559050"/>
            <a:ext cx="78771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348600" y="2245600"/>
            <a:ext cx="3846900" cy="379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Context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Design &amp; Features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Demonstration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7845553" y="2245600"/>
            <a:ext cx="3387600" cy="379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Software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Hardware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Conclusion</a:t>
            </a:r>
            <a:endParaRPr sz="3700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88" y="2345900"/>
            <a:ext cx="740825" cy="65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661" y="3703339"/>
            <a:ext cx="670501" cy="670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6287" y="3705813"/>
            <a:ext cx="740826" cy="739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de symbol png" id="124" name="Google Shape;124;p17"/>
          <p:cNvPicPr preferRelativeResize="0"/>
          <p:nvPr/>
        </p:nvPicPr>
        <p:blipFill rotWithShape="1">
          <a:blip r:embed="rId6">
            <a:alphaModFix/>
          </a:blip>
          <a:srcRect b="15473" l="26880" r="26605" t="14449"/>
          <a:stretch/>
        </p:blipFill>
        <p:spPr>
          <a:xfrm>
            <a:off x="7070813" y="2428891"/>
            <a:ext cx="591750" cy="515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ction symbol" id="125" name="Google Shape;12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3662" y="5185537"/>
            <a:ext cx="670500" cy="67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26" name="Google Shape;12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663" y="5206873"/>
            <a:ext cx="670501" cy="62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type="ctrTitle"/>
          </p:nvPr>
        </p:nvSpPr>
        <p:spPr>
          <a:xfrm>
            <a:off x="1295400" y="447545"/>
            <a:ext cx="9144000" cy="1309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Content</a:t>
            </a:r>
            <a:endParaRPr sz="8400"/>
          </a:p>
        </p:txBody>
      </p:sp>
      <p:sp>
        <p:nvSpPr>
          <p:cNvPr id="128" name="Google Shape;128;p17"/>
          <p:cNvSpPr/>
          <p:nvPr/>
        </p:nvSpPr>
        <p:spPr>
          <a:xfrm>
            <a:off x="11233150" y="2142275"/>
            <a:ext cx="326700" cy="420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 rot="-5400000">
            <a:off x="10285271" y="2358914"/>
            <a:ext cx="1668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99999"/>
                </a:solidFill>
              </a:rPr>
              <a:t>Process</a:t>
            </a:r>
            <a:endParaRPr b="1" sz="24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Solving Inverse Kinematics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497" name="Google Shape;49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858" y="1971838"/>
            <a:ext cx="6092145" cy="4059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2"/>
          <p:cNvSpPr txBox="1"/>
          <p:nvPr>
            <p:ph idx="1" type="body"/>
          </p:nvPr>
        </p:nvSpPr>
        <p:spPr>
          <a:xfrm>
            <a:off x="8481848" y="3467014"/>
            <a:ext cx="2351690" cy="10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 is the loss function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gradient descent" id="504" name="Google Shape;5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520" y="1293441"/>
            <a:ext cx="7470452" cy="519943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3"/>
          <p:cNvSpPr txBox="1"/>
          <p:nvPr/>
        </p:nvSpPr>
        <p:spPr>
          <a:xfrm>
            <a:off x="8857292" y="3186313"/>
            <a:ext cx="26974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 is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differentiable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trainable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63"/>
          <p:cNvSpPr txBox="1"/>
          <p:nvPr/>
        </p:nvSpPr>
        <p:spPr>
          <a:xfrm>
            <a:off x="8523512" y="5367779"/>
            <a:ext cx="13020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7" name="Google Shape;507;p63"/>
          <p:cNvCxnSpPr/>
          <p:nvPr/>
        </p:nvCxnSpPr>
        <p:spPr>
          <a:xfrm>
            <a:off x="4619297" y="5232842"/>
            <a:ext cx="3904215" cy="33171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Newton method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513" name="Google Shape;513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169" y="1568904"/>
            <a:ext cx="4923971" cy="492397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4"/>
          <p:cNvSpPr txBox="1"/>
          <p:nvPr/>
        </p:nvSpPr>
        <p:spPr>
          <a:xfrm>
            <a:off x="8397888" y="4415380"/>
            <a:ext cx="18089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2nd order derivative</a:t>
            </a:r>
            <a:endParaRPr/>
          </a:p>
        </p:txBody>
      </p:sp>
      <p:pic>
        <p:nvPicPr>
          <p:cNvPr descr="Image result for newton method formula" id="515" name="Google Shape;51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3" y="2567811"/>
            <a:ext cx="3545655" cy="138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Newton's method in optimization</a:t>
            </a:r>
            <a:endParaRPr/>
          </a:p>
        </p:txBody>
      </p:sp>
      <p:pic>
        <p:nvPicPr>
          <p:cNvPr descr="https://upload.wikimedia.org/wikipedia/commons/thumb/d/da/Newton_optimization_vs_grad_descent.svg/220px-Newton_optimization_vs_grad_descent.svg.png" id="521" name="Google Shape;5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6711" y="1597974"/>
            <a:ext cx="2168403" cy="249366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5"/>
          <p:cNvSpPr txBox="1"/>
          <p:nvPr/>
        </p:nvSpPr>
        <p:spPr>
          <a:xfrm>
            <a:off x="580571" y="1930400"/>
            <a:ext cx="67926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Taylor series to approximate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630" y="2521641"/>
            <a:ext cx="7291706" cy="64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630" y="3117490"/>
            <a:ext cx="771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5"/>
          <p:cNvSpPr txBox="1"/>
          <p:nvPr/>
        </p:nvSpPr>
        <p:spPr>
          <a:xfrm>
            <a:off x="8518811" y="4136641"/>
            <a:ext cx="3995057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comparison of gradient descent(green) and Newton's method (red) for minimizing a function (with small step sizes). Newton's method uses curvature information to take a more direct route.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5"/>
          <p:cNvSpPr txBox="1"/>
          <p:nvPr/>
        </p:nvSpPr>
        <p:spPr>
          <a:xfrm>
            <a:off x="580571" y="4833793"/>
            <a:ext cx="67926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Newton's method is applied to the derivative 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′.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Newton's method for matrix</a:t>
            </a:r>
            <a:endParaRPr/>
          </a:p>
        </p:txBody>
      </p:sp>
      <p:sp>
        <p:nvSpPr>
          <p:cNvPr id="533" name="Google Shape;533;p66"/>
          <p:cNvSpPr txBox="1"/>
          <p:nvPr/>
        </p:nvSpPr>
        <p:spPr>
          <a:xfrm>
            <a:off x="1999670" y="4293245"/>
            <a:ext cx="369751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Jacobian matrix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the matrix of all 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-order partial 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derivatives of a vector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-valued function.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6"/>
          <p:cNvSpPr txBox="1"/>
          <p:nvPr/>
        </p:nvSpPr>
        <p:spPr>
          <a:xfrm>
            <a:off x="6642996" y="4293245"/>
            <a:ext cx="369751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Hessian matrix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square matrix of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order partial derivatives of a scalar valued function f 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hessian matrix" id="535" name="Google Shape;53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5563" y="1794280"/>
            <a:ext cx="4094947" cy="2395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536" name="Google Shape;53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7522" y="1907919"/>
            <a:ext cx="3719251" cy="2168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Newton's method </a:t>
            </a:r>
            <a:endParaRPr/>
          </a:p>
        </p:txBody>
      </p:sp>
      <p:pic>
        <p:nvPicPr>
          <p:cNvPr id="543" name="Google Shape;54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859" y="2028223"/>
            <a:ext cx="3742282" cy="280155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7"/>
          <p:cNvSpPr txBox="1"/>
          <p:nvPr/>
        </p:nvSpPr>
        <p:spPr>
          <a:xfrm>
            <a:off x="8607972" y="2967334"/>
            <a:ext cx="24909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Jacobian matrix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7"/>
          <p:cNvSpPr txBox="1"/>
          <p:nvPr/>
        </p:nvSpPr>
        <p:spPr>
          <a:xfrm>
            <a:off x="1241385" y="2967334"/>
            <a:ext cx="24909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variable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67"/>
          <p:cNvCxnSpPr/>
          <p:nvPr/>
        </p:nvCxnSpPr>
        <p:spPr>
          <a:xfrm rot="10800000">
            <a:off x="7967141" y="2617263"/>
            <a:ext cx="819807" cy="36260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67"/>
          <p:cNvCxnSpPr/>
          <p:nvPr/>
        </p:nvCxnSpPr>
        <p:spPr>
          <a:xfrm flipH="1" rot="10800000">
            <a:off x="3070035" y="2617264"/>
            <a:ext cx="1095703" cy="36260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Google Shape;552;p68"/>
          <p:cNvGraphicFramePr/>
          <p:nvPr/>
        </p:nvGraphicFramePr>
        <p:xfrm>
          <a:off x="1998279" y="13463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{63545F0A-082E-4EA0-8FA4-9AF1E5557FDB}</a:tableStyleId>
              </a:tblPr>
              <a:tblGrid>
                <a:gridCol w="4097725"/>
                <a:gridCol w="4097725"/>
              </a:tblGrid>
              <a:tr h="1041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/>
                        <a:t>Gradient descent </a:t>
                      </a:r>
                      <a:endParaRPr sz="3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/>
                        <a:t>Newton method</a:t>
                      </a:r>
                      <a:endParaRPr sz="3200" u="none" cap="none" strike="noStrike"/>
                    </a:p>
                  </a:txBody>
                  <a:tcPr marT="45725" marB="45725" marR="91450" marL="91450" anchor="ctr"/>
                </a:tc>
              </a:tr>
              <a:tr h="1041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Easy to implement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More computation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</a:tr>
              <a:tr h="1041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scalable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Not </a:t>
                      </a: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scalable (</a:t>
                      </a: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</a:t>
                      </a:r>
                      <a:r>
                        <a:rPr b="1" baseline="30000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 operations)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</a:tr>
              <a:tr h="1041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More iteration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Less iteration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Solving Inverse Kinematics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558" name="Google Shape;558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821" y="1564564"/>
            <a:ext cx="5803848" cy="458198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9"/>
          <p:cNvSpPr txBox="1"/>
          <p:nvPr/>
        </p:nvSpPr>
        <p:spPr>
          <a:xfrm>
            <a:off x="8156029" y="2949123"/>
            <a:ext cx="337119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Newton method optimization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when the loss is within a certain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it is less than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iteration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17115" l="0" r="0" t="8468"/>
          <a:stretch/>
        </p:blipFill>
        <p:spPr>
          <a:xfrm>
            <a:off x="-76200" y="0"/>
            <a:ext cx="122888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type="ctrTitle"/>
          </p:nvPr>
        </p:nvSpPr>
        <p:spPr>
          <a:xfrm>
            <a:off x="1524000" y="106941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EFEFEF"/>
                </a:solidFill>
              </a:rPr>
              <a:t>Design &amp; Features</a:t>
            </a:r>
            <a:endParaRPr sz="8400">
              <a:solidFill>
                <a:srgbClr val="EFEFEF"/>
              </a:solidFill>
            </a:endParaRPr>
          </a:p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1496225" y="344318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FEFEF"/>
                </a:solidFill>
              </a:rPr>
              <a:t>Specs</a:t>
            </a:r>
            <a:endParaRPr b="1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/>
        </p:nvSpPr>
        <p:spPr>
          <a:xfrm>
            <a:off x="1720300" y="6272000"/>
            <a:ext cx="8973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 amt="91000"/>
          </a:blip>
          <a:srcRect b="16898" l="7190" r="18910" t="27351"/>
          <a:stretch/>
        </p:blipFill>
        <p:spPr>
          <a:xfrm>
            <a:off x="3361413" y="518552"/>
            <a:ext cx="5786875" cy="5820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5" name="Google Shape;145;p19"/>
          <p:cNvSpPr txBox="1"/>
          <p:nvPr/>
        </p:nvSpPr>
        <p:spPr>
          <a:xfrm>
            <a:off x="286725" y="3668275"/>
            <a:ext cx="3719700" cy="28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Kinematics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Defuse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Controllability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26578" l="0" r="0" t="16190"/>
          <a:stretch/>
        </p:blipFill>
        <p:spPr>
          <a:xfrm flipH="1">
            <a:off x="3288319" y="518550"/>
            <a:ext cx="7824003" cy="5970152"/>
          </a:xfrm>
          <a:prstGeom prst="rect">
            <a:avLst/>
          </a:prstGeom>
          <a:noFill/>
          <a:ln>
            <a:noFill/>
          </a:ln>
          <a:effectLst>
            <a:reflection blurRad="0" dir="5400000" dist="381000" endA="0" endPos="49000" fadeDir="5400012" kx="0" rotWithShape="0" algn="bl" stA="8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2348600" y="2245600"/>
            <a:ext cx="3846900" cy="379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Context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Design &amp; Features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Demonstration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53" name="Google Shape;153;p20"/>
          <p:cNvSpPr txBox="1"/>
          <p:nvPr>
            <p:ph idx="1" type="subTitle"/>
          </p:nvPr>
        </p:nvSpPr>
        <p:spPr>
          <a:xfrm>
            <a:off x="7845553" y="2245600"/>
            <a:ext cx="3387600" cy="379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Software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Hardware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Conclusion</a:t>
            </a:r>
            <a:endParaRPr sz="3700"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88" y="2345900"/>
            <a:ext cx="740825" cy="65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661" y="3703339"/>
            <a:ext cx="670501" cy="670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6287" y="3705813"/>
            <a:ext cx="740826" cy="739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de symbol png" id="157" name="Google Shape;157;p20"/>
          <p:cNvPicPr preferRelativeResize="0"/>
          <p:nvPr/>
        </p:nvPicPr>
        <p:blipFill rotWithShape="1">
          <a:blip r:embed="rId6">
            <a:alphaModFix/>
          </a:blip>
          <a:srcRect b="15473" l="26880" r="26605" t="14449"/>
          <a:stretch/>
        </p:blipFill>
        <p:spPr>
          <a:xfrm>
            <a:off x="7070813" y="2428891"/>
            <a:ext cx="591750" cy="515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ction symbol" id="158" name="Google Shape;15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3662" y="5185537"/>
            <a:ext cx="670500" cy="67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59" name="Google Shape;15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663" y="5206873"/>
            <a:ext cx="670501" cy="62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ctrTitle"/>
          </p:nvPr>
        </p:nvSpPr>
        <p:spPr>
          <a:xfrm>
            <a:off x="1295400" y="447545"/>
            <a:ext cx="9144000" cy="1309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Content</a:t>
            </a:r>
            <a:endParaRPr sz="8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25713" l="0" r="0" t="2802"/>
          <a:stretch/>
        </p:blipFill>
        <p:spPr>
          <a:xfrm>
            <a:off x="-240225" y="19725"/>
            <a:ext cx="12927199" cy="692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type="ctrTitle"/>
          </p:nvPr>
        </p:nvSpPr>
        <p:spPr>
          <a:xfrm>
            <a:off x="1524000" y="1034538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EFEFEF"/>
                </a:solidFill>
              </a:rPr>
              <a:t>Demonstration</a:t>
            </a:r>
            <a:endParaRPr sz="8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